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3" r:id="rId1"/>
  </p:sldMasterIdLst>
  <p:notesMasterIdLst>
    <p:notesMasterId r:id="rId24"/>
  </p:notesMasterIdLst>
  <p:sldIdLst>
    <p:sldId id="256" r:id="rId2"/>
    <p:sldId id="259" r:id="rId3"/>
    <p:sldId id="261" r:id="rId4"/>
    <p:sldId id="275" r:id="rId5"/>
    <p:sldId id="276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9" r:id="rId19"/>
    <p:sldId id="277" r:id="rId20"/>
    <p:sldId id="278" r:id="rId21"/>
    <p:sldId id="281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97"/>
    <p:restoredTop sz="94669"/>
  </p:normalViewPr>
  <p:slideViewPr>
    <p:cSldViewPr snapToGrid="0" snapToObjects="1">
      <p:cViewPr varScale="1">
        <p:scale>
          <a:sx n="70" d="100"/>
          <a:sy n="70" d="100"/>
        </p:scale>
        <p:origin x="184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753EC-A777-7A4B-BF11-6ABE9ED8A99C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28D6F-FF85-3E49-9D9F-6AC2F6AE64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33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28D6F-FF85-3E49-9D9F-6AC2F6AE64A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53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28D6F-FF85-3E49-9D9F-6AC2F6AE64A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54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28D6F-FF85-3E49-9D9F-6AC2F6AE64A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70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28D6F-FF85-3E49-9D9F-6AC2F6AE64A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61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28D6F-FF85-3E49-9D9F-6AC2F6AE64A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842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28D6F-FF85-3E49-9D9F-6AC2F6AE64A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949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28D6F-FF85-3E49-9D9F-6AC2F6AE64A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56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602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987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471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73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119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095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34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29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745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759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283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11/11/19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4709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62" r:id="rId6"/>
    <p:sldLayoutId id="2147483757" r:id="rId7"/>
    <p:sldLayoutId id="2147483758" r:id="rId8"/>
    <p:sldLayoutId id="2147483759" r:id="rId9"/>
    <p:sldLayoutId id="2147483761" r:id="rId10"/>
    <p:sldLayoutId id="2147483760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4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6909/diagrams-and-models.html#ref-seidelmann2018dietary" TargetMode="External"/><Relationship Id="rId2" Type="http://schemas.openxmlformats.org/officeDocument/2006/relationships/hyperlink" Target="http://127.0.0.1:6909/diagrams-and-models.html#ref-doll1994mortalit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63FC0CD-F19B-4D9C-9C47-EB7E9D16E4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B6EFC99-C9DA-7749-8112-DB66C46A1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23901"/>
            <a:ext cx="10993549" cy="1428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“Thinking about causes” session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29DEEB2-7C12-F247-B23C-292A7083C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4" y="2172965"/>
            <a:ext cx="10993546" cy="5255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dirty="0">
                <a:solidFill>
                  <a:srgbClr val="309AB4"/>
                </a:solidFill>
              </a:rPr>
              <a:t>Ben Whalley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E70159E-5269-4C18-AA0B-D50513DB3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BBE9C8C-98B2-41C2-B47B-9A396CBA2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2ECCA3D-5ECA-4A8B-B9D7-CE6DEB72B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6424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0685BE-494D-7747-A505-8FF298D6C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900" y="1731432"/>
            <a:ext cx="8712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486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0B587-9E5D-8F4B-A57F-4CBC07AB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F2FC6-01B3-974D-A6E6-1AE2ED9D9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Identify 5 - 6 constructs or variables related to that outcome.</a:t>
            </a:r>
          </a:p>
          <a:p>
            <a:r>
              <a:rPr lang="en-US" sz="3600" dirty="0"/>
              <a:t>Draw lines to link them together</a:t>
            </a:r>
          </a:p>
          <a:p>
            <a:r>
              <a:rPr lang="en-US" sz="3600" dirty="0"/>
              <a:t>How strong is the evidence for each link?</a:t>
            </a:r>
          </a:p>
          <a:p>
            <a:r>
              <a:rPr lang="en-US" sz="3600" dirty="0"/>
              <a:t>Discuss “missing links” and mediation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8070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rawing of a face&#10;&#10;Description automatically generated">
            <a:extLst>
              <a:ext uri="{FF2B5EF4-FFF2-40B4-BE49-F238E27FC236}">
                <a16:creationId xmlns:a16="http://schemas.microsoft.com/office/drawing/2014/main" id="{3595ACB4-A9BA-D544-A4CE-0C282A8A5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914400"/>
            <a:ext cx="91440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950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0B587-9E5D-8F4B-A57F-4CBC07AB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F2FC6-01B3-974D-A6E6-1AE2ED9D9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>
            <a:normAutofit/>
          </a:bodyPr>
          <a:lstStyle/>
          <a:p>
            <a:r>
              <a:rPr lang="en-US" sz="3600" dirty="0"/>
              <a:t>Add examples of possible effect-modification/moderation to your diagrams</a:t>
            </a:r>
          </a:p>
          <a:p>
            <a:r>
              <a:rPr lang="en-US" sz="3600" dirty="0"/>
              <a:t>Discuss how likely you think they are</a:t>
            </a:r>
          </a:p>
          <a:p>
            <a:r>
              <a:rPr lang="en-US" sz="3600" dirty="0"/>
              <a:t>How could you collect evidence for this?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83856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893735-1645-3A43-A1E6-BE00E15C9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049" y="912285"/>
            <a:ext cx="6887633" cy="5739694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0BAA11F-E7DA-A54C-9977-D4F861CCF38B}"/>
              </a:ext>
            </a:extLst>
          </p:cNvPr>
          <p:cNvSpPr txBox="1">
            <a:spLocks/>
          </p:cNvSpPr>
          <p:nvPr/>
        </p:nvSpPr>
        <p:spPr>
          <a:xfrm>
            <a:off x="581192" y="1142999"/>
            <a:ext cx="3862791" cy="5508979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/>
              <a:t>Task 3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/>
              <a:t>Draw out the causal diagram for this plot</a:t>
            </a:r>
          </a:p>
          <a:p>
            <a:r>
              <a:rPr lang="en-US" sz="3600" dirty="0"/>
              <a:t>There are two variables shown in the plot, so include two boxes in your diagram.</a:t>
            </a:r>
          </a:p>
          <a:p>
            <a:r>
              <a:rPr lang="en-US" sz="3600" dirty="0"/>
              <a:t>Use arrows (or not) to explain what you see in the data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30729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0B587-9E5D-8F4B-A57F-4CBC07AB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F2FC6-01B3-974D-A6E6-1AE2ED9D9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10263592" cy="3634486"/>
          </a:xfrm>
        </p:spPr>
        <p:txBody>
          <a:bodyPr>
            <a:normAutofit fontScale="70000" lnSpcReduction="20000"/>
          </a:bodyPr>
          <a:lstStyle/>
          <a:p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Draw out the causal diagram for this plot</a:t>
            </a:r>
          </a:p>
          <a:p>
            <a:r>
              <a:rPr lang="en-US" sz="3600" dirty="0"/>
              <a:t>Add at least 1 variable (box)</a:t>
            </a:r>
          </a:p>
          <a:p>
            <a:r>
              <a:rPr lang="en-US" sz="3600" dirty="0"/>
              <a:t>Convert any correlations to directed arrows</a:t>
            </a:r>
          </a:p>
          <a:p>
            <a:r>
              <a:rPr lang="en-US" sz="3600" dirty="0"/>
              <a:t>Make your diagram match what you think the ‘true’ state of the world is.</a:t>
            </a:r>
          </a:p>
          <a:p>
            <a:r>
              <a:rPr lang="en-US" sz="3600" dirty="0"/>
              <a:t>What’s happening here? Have you come across other examples?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30032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E534F-02FC-9745-853A-7BC9E2D18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C5D50-9DF1-3243-AC0B-4FD0366E0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Experiments make confounding </a:t>
            </a:r>
            <a:r>
              <a:rPr lang="en-US" sz="4000" i="1" dirty="0"/>
              <a:t>impossible</a:t>
            </a:r>
          </a:p>
          <a:p>
            <a:r>
              <a:rPr lang="en-US" sz="4000" dirty="0"/>
              <a:t>Design studies to make it less </a:t>
            </a:r>
            <a:r>
              <a:rPr lang="en-US" sz="4000" i="1" dirty="0"/>
              <a:t>plausible</a:t>
            </a:r>
          </a:p>
          <a:p>
            <a:r>
              <a:rPr lang="en-US" sz="4000" dirty="0"/>
              <a:t>Control for “all</a:t>
            </a:r>
            <a:r>
              <a:rPr lang="en-US" sz="4000" i="1" dirty="0"/>
              <a:t>”</a:t>
            </a:r>
            <a:r>
              <a:rPr lang="en-US" sz="4000" dirty="0"/>
              <a:t> the confounders (and be cautious)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50413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3DB87-28BE-D340-A552-95E42A8DA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graphical models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A536A-1B3C-FA45-9F96-D3169B8B1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4400" dirty="0"/>
              <a:t>Causal models are mapped to statistical models</a:t>
            </a:r>
          </a:p>
          <a:p>
            <a:r>
              <a:rPr lang="en-US" sz="4400" dirty="0"/>
              <a:t>But! There’s no guarantee our stats test the model of interest (we need to be careful)</a:t>
            </a:r>
          </a:p>
          <a:p>
            <a:r>
              <a:rPr lang="en-US" sz="4400" dirty="0"/>
              <a:t>The inferences we draw are dependent on:</a:t>
            </a:r>
          </a:p>
          <a:p>
            <a:pPr lvl="1"/>
            <a:r>
              <a:rPr lang="en-US" sz="4200" dirty="0"/>
              <a:t>Whether the assumed causal model is correct </a:t>
            </a:r>
          </a:p>
          <a:p>
            <a:pPr lvl="1"/>
            <a:r>
              <a:rPr lang="en-US" sz="4200" dirty="0"/>
              <a:t>That our statistical model match the causal model</a:t>
            </a:r>
          </a:p>
          <a:p>
            <a:r>
              <a:rPr lang="en-US" sz="4400" dirty="0"/>
              <a:t>Excellent communication tool for researchers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DB8025-3A26-C94A-9D97-DCDA7B9B72A5}"/>
              </a:ext>
            </a:extLst>
          </p:cNvPr>
          <p:cNvSpPr/>
          <p:nvPr/>
        </p:nvSpPr>
        <p:spPr>
          <a:xfrm>
            <a:off x="581192" y="6075480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en-US" dirty="0"/>
              <a:t>See Pearl and Mackenzie, 2018 (ref on website)</a:t>
            </a:r>
          </a:p>
        </p:txBody>
      </p:sp>
    </p:spTree>
    <p:extLst>
      <p:ext uri="{BB962C8B-B14F-4D97-AF65-F5344CB8AC3E}">
        <p14:creationId xmlns:p14="http://schemas.microsoft.com/office/powerpoint/2010/main" val="3600934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7A10-DD79-D14E-B42A-940390242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7209496" cy="1163220"/>
          </a:xfrm>
        </p:spPr>
        <p:txBody>
          <a:bodyPr/>
          <a:lstStyle/>
          <a:p>
            <a:r>
              <a:rPr lang="en-US" dirty="0"/>
              <a:t>Experiments </a:t>
            </a:r>
            <a:r>
              <a:rPr lang="en-US" i="1" dirty="0"/>
              <a:t>simplify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05CE2-1751-DB4F-A6A6-4E11470B3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5325831" cy="4041648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Experiments simplify a complex model by helping answer a counter-factual question</a:t>
            </a:r>
          </a:p>
          <a:p>
            <a:r>
              <a:rPr lang="en-US" sz="2400" dirty="0"/>
              <a:t>“What would happen if a kept all the variables the same, except for one which I change?</a:t>
            </a:r>
          </a:p>
          <a:p>
            <a:endParaRPr lang="en-US" sz="2400" dirty="0"/>
          </a:p>
          <a:p>
            <a:r>
              <a:rPr lang="en-US" sz="2400" dirty="0"/>
              <a:t>In this way, we can test each link in the chain in turn</a:t>
            </a:r>
          </a:p>
          <a:p>
            <a:r>
              <a:rPr lang="en-US" sz="2400" dirty="0"/>
              <a:t>Science is an iterative activity!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FDC05B-CD1D-EF40-86DF-6B2F0EAA4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79" y="1104492"/>
            <a:ext cx="5129415" cy="545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673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C52494C-FF80-644F-8A84-300C3F838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575" y="2306451"/>
            <a:ext cx="4280916" cy="45515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A94C76-5384-204F-BAAD-381E7B803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does the best it can!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2A6A68-2B6D-FD44-B79F-6AB489751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856" y="2381008"/>
            <a:ext cx="2592363" cy="27562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241A7E-D56C-A74A-897A-802FA7F857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5197" y="3311075"/>
            <a:ext cx="3115165" cy="331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079954-2EE8-3A47-96D0-BFF92E38D5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9703" y="2099476"/>
            <a:ext cx="3815179" cy="405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51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809A3-BBB7-7349-9ADB-3991FCD81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trying to achieve?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E57C8-BF36-5245-A610-4BF529EB5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0876"/>
            <a:ext cx="11610808" cy="4967124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dirty="0"/>
              <a:t>Generate a causal model: say how the world works; entail predictions.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Make measurements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Does our data fit our predictions?</a:t>
            </a:r>
          </a:p>
        </p:txBody>
      </p:sp>
    </p:spTree>
    <p:extLst>
      <p:ext uri="{BB962C8B-B14F-4D97-AF65-F5344CB8AC3E}">
        <p14:creationId xmlns:p14="http://schemas.microsoft.com/office/powerpoint/2010/main" val="3890969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8364C-7E54-884F-AE87-E57AF7081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 cases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E63CCC-02C3-134D-9B9B-3377D9A32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92" y="2078917"/>
            <a:ext cx="3948136" cy="41977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D727F9-E4CC-BF4E-BD30-AE2BCFF21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793" y="1316191"/>
            <a:ext cx="4330014" cy="4603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2DBFB5-7ECE-9C4C-9106-EF82D2991F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528" y="2078917"/>
            <a:ext cx="2895265" cy="307829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BF0F108-1A8D-964E-9BDF-40EA53527A87}"/>
              </a:ext>
            </a:extLst>
          </p:cNvPr>
          <p:cNvSpPr txBox="1">
            <a:spLocks/>
          </p:cNvSpPr>
          <p:nvPr/>
        </p:nvSpPr>
        <p:spPr>
          <a:xfrm>
            <a:off x="7967474" y="5325581"/>
            <a:ext cx="7543849" cy="1188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cap="none" dirty="0"/>
              <a:t>* You can do this, but it’s tricky</a:t>
            </a:r>
          </a:p>
        </p:txBody>
      </p:sp>
    </p:spTree>
    <p:extLst>
      <p:ext uri="{BB962C8B-B14F-4D97-AF65-F5344CB8AC3E}">
        <p14:creationId xmlns:p14="http://schemas.microsoft.com/office/powerpoint/2010/main" val="32964877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D01B6-DF01-3F43-B28E-D1361B1EE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F31684-0E94-DF43-B7B4-60F8B4112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6787" y="958187"/>
            <a:ext cx="3261333" cy="3467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2E6315-72A0-FA47-81BF-C6581C028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86" y="1890877"/>
            <a:ext cx="6979038" cy="42649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033DE08-B3EC-214D-A540-E38D9E665017}"/>
              </a:ext>
            </a:extLst>
          </p:cNvPr>
          <p:cNvSpPr/>
          <p:nvPr/>
        </p:nvSpPr>
        <p:spPr>
          <a:xfrm>
            <a:off x="7784592" y="496712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+ positive linear relationship </a:t>
            </a:r>
          </a:p>
          <a:p>
            <a:r>
              <a:rPr lang="en-GB" dirty="0"/>
              <a:t>– negative linear relationship </a:t>
            </a:r>
          </a:p>
          <a:p>
            <a:r>
              <a:rPr lang="en-GB" dirty="0"/>
              <a:t>∩  starts positive but reverses </a:t>
            </a:r>
          </a:p>
          <a:p>
            <a:r>
              <a:rPr lang="en-GB" dirty="0"/>
              <a:t>∪  starts negative but reverses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63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71788-26D3-9A46-B6EE-AA7031848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examples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4C0BA-664C-FB4E-BA21-DEDAB33D2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Doll et al. (</a:t>
            </a:r>
            <a:r>
              <a:rPr lang="en-GB" sz="2000" dirty="0">
                <a:hlinkClick r:id="rId2"/>
              </a:rPr>
              <a:t>1994</a:t>
            </a:r>
            <a:r>
              <a:rPr lang="en-GB" sz="2000" dirty="0"/>
              <a:t>)</a:t>
            </a:r>
          </a:p>
          <a:p>
            <a:r>
              <a:rPr lang="en-GB" sz="2000" dirty="0" err="1"/>
              <a:t>Seidelmann</a:t>
            </a:r>
            <a:r>
              <a:rPr lang="en-GB" sz="2000" dirty="0"/>
              <a:t> et al. (</a:t>
            </a:r>
            <a:r>
              <a:rPr lang="en-GB" sz="2000" dirty="0">
                <a:hlinkClick r:id="rId3"/>
              </a:rPr>
              <a:t>2018</a:t>
            </a:r>
            <a:r>
              <a:rPr lang="en-GB" sz="2000" dirty="0"/>
              <a:t>)</a:t>
            </a:r>
          </a:p>
          <a:p>
            <a:endParaRPr lang="en-US" sz="2000" dirty="0"/>
          </a:p>
          <a:p>
            <a:r>
              <a:rPr lang="en-GB" sz="2000" dirty="0"/>
              <a:t>Draw out a causal diagram of all the variables mentioned in the paper</a:t>
            </a:r>
          </a:p>
          <a:p>
            <a:r>
              <a:rPr lang="en-GB" sz="2000" dirty="0"/>
              <a:t>Be sure to add possible confounders or unobserved variables — even if they are not measured or considered by the authors.</a:t>
            </a:r>
          </a:p>
          <a:p>
            <a:r>
              <a:rPr lang="en-GB" sz="2000" dirty="0"/>
              <a:t>How does drawing out the diagram affected your understanding of the results?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55843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0B587-9E5D-8F4B-A57F-4CBC07AB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F2FC6-01B3-974D-A6E6-1AE2ED9D9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59152"/>
            <a:ext cx="11029615" cy="3634486"/>
          </a:xfrm>
        </p:spPr>
        <p:txBody>
          <a:bodyPr>
            <a:normAutofit fontScale="77500" lnSpcReduction="20000"/>
          </a:bodyPr>
          <a:lstStyle/>
          <a:p>
            <a:r>
              <a:rPr lang="en-US" sz="3600" dirty="0"/>
              <a:t>Choose an outcome</a:t>
            </a:r>
          </a:p>
          <a:p>
            <a:pPr lvl="1"/>
            <a:r>
              <a:rPr lang="en-GB" sz="3400" dirty="0"/>
              <a:t>Effectiveness of psychotherapy</a:t>
            </a:r>
          </a:p>
          <a:p>
            <a:pPr lvl="1"/>
            <a:r>
              <a:rPr lang="en-GB" sz="3400" dirty="0"/>
              <a:t>Coping with chronic ill health</a:t>
            </a:r>
          </a:p>
          <a:p>
            <a:pPr lvl="1"/>
            <a:r>
              <a:rPr lang="en-GB" sz="3400" dirty="0"/>
              <a:t>Student satisfaction</a:t>
            </a:r>
          </a:p>
          <a:p>
            <a:pPr lvl="1"/>
            <a:endParaRPr lang="en-GB" sz="3400" dirty="0"/>
          </a:p>
          <a:p>
            <a:r>
              <a:rPr lang="en-US" sz="3600" dirty="0"/>
              <a:t>Identify 5 - 6 constructs or variables related to that outcome.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306127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FE0C1-3F73-4A45-A890-F6A408B05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In a nutshell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E36E6-6A3C-AA4C-8CBD-119E6870F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4000" dirty="0"/>
              <a:t>Things we can measure (observations) </a:t>
            </a:r>
          </a:p>
          <a:p>
            <a:pPr>
              <a:buFontTx/>
              <a:buChar char="-"/>
            </a:pPr>
            <a:r>
              <a:rPr lang="en-US" sz="4000" dirty="0"/>
              <a:t>Things that cause other things, even if we can’t measure them (constructs)</a:t>
            </a:r>
          </a:p>
        </p:txBody>
      </p:sp>
    </p:spTree>
    <p:extLst>
      <p:ext uri="{BB962C8B-B14F-4D97-AF65-F5344CB8AC3E}">
        <p14:creationId xmlns:p14="http://schemas.microsoft.com/office/powerpoint/2010/main" val="1216975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0B587-9E5D-8F4B-A57F-4CBC07AB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F2FC6-01B3-974D-A6E6-1AE2ED9D9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Identify 5 - 6 constructs or variables related to that outcome.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Draw lines to link them together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How strong is the evidence for each link?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Discuss “missing links” and mediation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08654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0B587-9E5D-8F4B-A57F-4CBC07AB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F2FC6-01B3-974D-A6E6-1AE2ED9D9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Identify 5 - 6 constructs or variables related to that outcome.</a:t>
            </a:r>
          </a:p>
          <a:p>
            <a:r>
              <a:rPr lang="en-US" sz="3600" dirty="0"/>
              <a:t>Draw lines to link them together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How strong is the evidence for each link?</a:t>
            </a:r>
          </a:p>
          <a:p>
            <a:r>
              <a:rPr lang="en-US" sz="3600" dirty="0">
                <a:solidFill>
                  <a:schemeClr val="bg1">
                    <a:lumMod val="85000"/>
                  </a:schemeClr>
                </a:solidFill>
              </a:rPr>
              <a:t>Discuss “missing links” and mediation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25771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0A1A26-6C0F-BC4E-85ED-D31FC4BBEBC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437467" y="938742"/>
            <a:ext cx="4910138" cy="5632450"/>
          </a:xfrm>
        </p:spPr>
      </p:pic>
    </p:spTree>
    <p:extLst>
      <p:ext uri="{BB962C8B-B14F-4D97-AF65-F5344CB8AC3E}">
        <p14:creationId xmlns:p14="http://schemas.microsoft.com/office/powerpoint/2010/main" val="3150147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512B83-6213-A244-BBB0-3D684BA87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186" y="2087563"/>
            <a:ext cx="11893019" cy="224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628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rawing of a person&#10;&#10;Description automatically generated">
            <a:extLst>
              <a:ext uri="{FF2B5EF4-FFF2-40B4-BE49-F238E27FC236}">
                <a16:creationId xmlns:a16="http://schemas.microsoft.com/office/drawing/2014/main" id="{E26D3B8B-B27A-024C-BCA5-16A8048C4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321" y="1439332"/>
            <a:ext cx="3079073" cy="5107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748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243641"/>
      </a:dk2>
      <a:lt2>
        <a:srgbClr val="E5E8E2"/>
      </a:lt2>
      <a:accent1>
        <a:srgbClr val="824DC3"/>
      </a:accent1>
      <a:accent2>
        <a:srgbClr val="5753BB"/>
      </a:accent2>
      <a:accent3>
        <a:srgbClr val="4D7AC3"/>
      </a:accent3>
      <a:accent4>
        <a:srgbClr val="3B9AB1"/>
      </a:accent4>
      <a:accent5>
        <a:srgbClr val="47B49C"/>
      </a:accent5>
      <a:accent6>
        <a:srgbClr val="3BB166"/>
      </a:accent6>
      <a:hlink>
        <a:srgbClr val="648F2F"/>
      </a:hlink>
      <a:folHlink>
        <a:srgbClr val="7F7F7F"/>
      </a:folHlink>
    </a:clrScheme>
    <a:fontScheme name="Dividend">
      <a:majorFont>
        <a:latin typeface="Bahnschrif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News Gothic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</TotalTime>
  <Words>578</Words>
  <Application>Microsoft Macintosh PowerPoint</Application>
  <PresentationFormat>Widescreen</PresentationFormat>
  <Paragraphs>86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Bahnschrift</vt:lpstr>
      <vt:lpstr>Calibri</vt:lpstr>
      <vt:lpstr>News Gothic MT</vt:lpstr>
      <vt:lpstr>Wingdings 2</vt:lpstr>
      <vt:lpstr>DividendVTI</vt:lpstr>
      <vt:lpstr>“Thinking about causes” session</vt:lpstr>
      <vt:lpstr>What are we trying to achieve?</vt:lpstr>
      <vt:lpstr>Task 1</vt:lpstr>
      <vt:lpstr>Variables In a nutshell</vt:lpstr>
      <vt:lpstr>Task 1</vt:lpstr>
      <vt:lpstr>Task 1</vt:lpstr>
      <vt:lpstr>PowerPoint Presentation</vt:lpstr>
      <vt:lpstr>PowerPoint Presentation</vt:lpstr>
      <vt:lpstr>PowerPoint Presentation</vt:lpstr>
      <vt:lpstr>PowerPoint Presentation</vt:lpstr>
      <vt:lpstr>Task 1 </vt:lpstr>
      <vt:lpstr>PowerPoint Presentation</vt:lpstr>
      <vt:lpstr>Task 2</vt:lpstr>
      <vt:lpstr>PowerPoint Presentation</vt:lpstr>
      <vt:lpstr>Task 3</vt:lpstr>
      <vt:lpstr>What to do?</vt:lpstr>
      <vt:lpstr>Why are graphical models important?</vt:lpstr>
      <vt:lpstr>Experiments simplify</vt:lpstr>
      <vt:lpstr>Regression does the best it can!</vt:lpstr>
      <vt:lpstr>Difficult cases</vt:lpstr>
      <vt:lpstr>Details</vt:lpstr>
      <vt:lpstr>Real examples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Quantitative methods 1</dc:title>
  <dc:creator>Ben Whalley</dc:creator>
  <cp:lastModifiedBy>Ben Whalley</cp:lastModifiedBy>
  <cp:revision>48</cp:revision>
  <dcterms:created xsi:type="dcterms:W3CDTF">2019-11-10T17:18:50Z</dcterms:created>
  <dcterms:modified xsi:type="dcterms:W3CDTF">2019-11-12T15:25:24Z</dcterms:modified>
</cp:coreProperties>
</file>